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3863638" cy="756285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Play" panose="020B0604020202020204" charset="0"/>
      <p:regular r:id="rId37"/>
      <p:bold r:id="rId38"/>
    </p:embeddedFont>
    <p:embeddedFont>
      <p:font typeface="Montserrat Black" panose="020B0604020202020204" charset="0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90" y="-1134"/>
      </p:cViewPr>
      <p:guideLst>
        <p:guide orient="horz" pos="2382"/>
        <p:guide pos="4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57258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287338" y="685800"/>
            <a:ext cx="62833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732955" y="1237716"/>
            <a:ext cx="10397729" cy="2632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732955" y="3972246"/>
            <a:ext cx="10397729" cy="18259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Font typeface="Arial"/>
              <a:buNone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ctr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953125" y="402652"/>
            <a:ext cx="11957387" cy="14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4532539" y="-1566155"/>
            <a:ext cx="4798558" cy="11957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exto e Título Vertical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8211256" y="2112561"/>
            <a:ext cx="6409166" cy="2989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145914" y="-790137"/>
            <a:ext cx="6409166" cy="87947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953125" y="402652"/>
            <a:ext cx="11957387" cy="14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53125" y="2013258"/>
            <a:ext cx="11957387" cy="4798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945904" y="1885461"/>
            <a:ext cx="11957387" cy="31459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61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945904" y="5061157"/>
            <a:ext cx="11957387" cy="16543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3"/>
              </a:spcBef>
              <a:buClr>
                <a:srgbClr val="888888"/>
              </a:buClr>
              <a:buFont typeface="Arial"/>
              <a:buNone/>
              <a:defRPr sz="2647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2206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98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l" rtl="0">
              <a:lnSpc>
                <a:spcPct val="90000"/>
              </a:lnSpc>
              <a:spcBef>
                <a:spcPts val="551"/>
              </a:spcBef>
              <a:buClr>
                <a:srgbClr val="888888"/>
              </a:buClr>
              <a:buFont typeface="Arial"/>
              <a:buNone/>
              <a:defRPr sz="1764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953125" y="402652"/>
            <a:ext cx="11957387" cy="14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53125" y="2013258"/>
            <a:ext cx="5892046" cy="4798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7018467" y="2013258"/>
            <a:ext cx="5892046" cy="4798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954930" y="402652"/>
            <a:ext cx="11957387" cy="14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54930" y="1853949"/>
            <a:ext cx="5864967" cy="908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Font typeface="Arial"/>
              <a:buNone/>
              <a:defRPr sz="264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98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954930" y="2762541"/>
            <a:ext cx="5864967" cy="4063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7018467" y="1853949"/>
            <a:ext cx="5893852" cy="9085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Font typeface="Arial"/>
              <a:buNone/>
              <a:defRPr sz="264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985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764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7018467" y="2762541"/>
            <a:ext cx="5893852" cy="40632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953125" y="402652"/>
            <a:ext cx="11957387" cy="14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954930" y="504189"/>
            <a:ext cx="4471384" cy="1764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893851" y="1088911"/>
            <a:ext cx="7018466" cy="5374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28008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100828"/>
              <a:buFont typeface="Arial"/>
              <a:buChar char="•"/>
              <a:defRPr sz="35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64912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891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1332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2222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1842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1462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235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197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954930" y="2268855"/>
            <a:ext cx="4471384" cy="42033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954930" y="504189"/>
            <a:ext cx="4471384" cy="1764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5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893851" y="1088911"/>
            <a:ext cx="7018466" cy="5374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Font typeface="Arial"/>
              <a:buNone/>
              <a:defRPr sz="352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54930" y="2268855"/>
            <a:ext cx="4471384" cy="42033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Font typeface="Arial"/>
              <a:buNone/>
              <a:defRPr sz="176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04200" marR="0" lvl="1" indent="-88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5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8400" marR="0" lvl="2" indent="-509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32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512600" marR="0" lvl="3" indent="-13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16800" marR="0" lvl="4" indent="-102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21001" marR="0" lvl="5" indent="-64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025201" marR="0" lvl="6" indent="-26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529400" marR="0" lvl="7" indent="-11500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033601" marR="0" lvl="8" indent="-7701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Font typeface="Arial"/>
              <a:buNone/>
              <a:defRPr sz="110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3125" y="402652"/>
            <a:ext cx="11957387" cy="146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85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3125" y="2013258"/>
            <a:ext cx="11957387" cy="47985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2100" marR="0" lvl="0" indent="-56012" algn="l" rtl="0">
              <a:lnSpc>
                <a:spcPct val="90000"/>
              </a:lnSpc>
              <a:spcBef>
                <a:spcPts val="1103"/>
              </a:spcBef>
              <a:buClr>
                <a:schemeClr val="dk1"/>
              </a:buClr>
              <a:buSzPct val="99612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56300" marR="0" lvl="1" indent="-92915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180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60500" marR="0" lvl="2" indent="-117119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100272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764701" marR="0" lvl="3" indent="-1273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68901" marR="0" lvl="4" indent="-1362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73101" marR="0" lvl="5" indent="-1324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77301" marR="0" lvl="6" indent="-1286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781501" marR="0" lvl="7" indent="-1375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285701" marR="0" lvl="8" indent="-133753" algn="l" rtl="0">
              <a:lnSpc>
                <a:spcPct val="90000"/>
              </a:lnSpc>
              <a:spcBef>
                <a:spcPts val="551"/>
              </a:spcBef>
              <a:buClr>
                <a:schemeClr val="dk1"/>
              </a:buClr>
              <a:buSzPct val="99250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953125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592330" y="7009642"/>
            <a:ext cx="4678978" cy="4026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9791193" y="7009642"/>
            <a:ext cx="3119318" cy="4026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da-DK" sz="1323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da-DK" sz="1323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prinklr.com/" TargetMode="Externa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6"/>
            <a:ext cx="13863600" cy="75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1602" y="6570979"/>
            <a:ext cx="537937" cy="65468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1166648" y="2774731"/>
            <a:ext cx="5906813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5400" b="1" i="0" u="none" strike="noStrike" cap="none">
                <a:solidFill>
                  <a:srgbClr val="666666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Plano de Comunicação – CIDADE EM FOCO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232898" y="2835231"/>
            <a:ext cx="5906700" cy="341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5400" b="1" i="0" u="none" strike="noStrike" cap="none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Plano de Comunicação – CIDADE EM FOCO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1112600" y="6804750"/>
            <a:ext cx="7545600" cy="65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-DK" sz="20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Gabriela Galeno e Saville Alves |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/>
          <p:nvPr/>
        </p:nvSpPr>
        <p:spPr>
          <a:xfrm>
            <a:off x="1119584" y="1415648"/>
            <a:ext cx="294631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1. Objetivo</a:t>
            </a:r>
          </a:p>
        </p:txBody>
      </p:sp>
      <p:sp>
        <p:nvSpPr>
          <p:cNvPr id="173" name="Shape 173"/>
          <p:cNvSpPr/>
          <p:nvPr/>
        </p:nvSpPr>
        <p:spPr>
          <a:xfrm>
            <a:off x="1119584" y="2468205"/>
            <a:ext cx="830271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Promover o Cidade em Foco, através de ações voltadas para o engajamento de voluntários, moradores, políticos e formadores de opinião e que possibilitem o agendamento da temática da pobreza e a relação como direito à cidade.</a:t>
            </a: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Font typeface="Play"/>
              <a:buNone/>
            </a:pPr>
            <a:endParaRPr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Objetivo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Específicos</a:t>
            </a: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endParaRPr lang="da-DK"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Conseguir espaço de notoriedade em veículos de comunicação;</a:t>
            </a: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Engajar o público no comunicação virtual;</a:t>
            </a: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Converter público online para participação presencial no evento;</a:t>
            </a: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Trazer para a agenda pública vozes da comunidade.</a:t>
            </a:r>
          </a:p>
        </p:txBody>
      </p:sp>
      <p:sp>
        <p:nvSpPr>
          <p:cNvPr id="174" name="Shape 174"/>
          <p:cNvSpPr/>
          <p:nvPr/>
        </p:nvSpPr>
        <p:spPr>
          <a:xfrm>
            <a:off x="1119584" y="975728"/>
            <a:ext cx="149707" cy="149707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1517890" y="94133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1119584" y="1415648"/>
            <a:ext cx="3734997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2. Mensagem</a:t>
            </a:r>
          </a:p>
        </p:txBody>
      </p:sp>
      <p:sp>
        <p:nvSpPr>
          <p:cNvPr id="183" name="Shape 183"/>
          <p:cNvSpPr/>
          <p:nvPr/>
        </p:nvSpPr>
        <p:spPr>
          <a:xfrm>
            <a:off x="1119584" y="2468205"/>
            <a:ext cx="830271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r>
              <a:rPr lang="da-DK" sz="18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Através da Linha Comunicacional, o TETO definiu seus temas prioritários: Direito à cidade e segregação sócio espacial; Habitação e direito à moradia; Preconceito contra a favela e meritocracia. </a:t>
            </a: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Font typeface="Play"/>
              <a:buNone/>
            </a:pPr>
            <a:endParaRPr sz="18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r>
              <a:rPr lang="da-DK" sz="18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O discurso utilizado foi remodelado, transformado a habitual abordagem da comunicação pautada na figura do voluntário-herói, que ajudava a mudar a realidades dos mais vulneráveis em  um posicionamento onde o protagonista passa a ser o morador da comunidade. Isso possibilita dar voz aqueles que pouco tem e a associá-los a atributos como força, superação e transformação.</a:t>
            </a:r>
          </a:p>
        </p:txBody>
      </p:sp>
      <p:sp>
        <p:nvSpPr>
          <p:cNvPr id="184" name="Shape 184"/>
          <p:cNvSpPr/>
          <p:nvPr/>
        </p:nvSpPr>
        <p:spPr>
          <a:xfrm>
            <a:off x="1119584" y="975728"/>
            <a:ext cx="149707" cy="149707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1517890" y="94133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1119584" y="1415648"/>
            <a:ext cx="270586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3. Público</a:t>
            </a:r>
          </a:p>
        </p:txBody>
      </p:sp>
      <p:sp>
        <p:nvSpPr>
          <p:cNvPr id="193" name="Shape 193"/>
          <p:cNvSpPr/>
          <p:nvPr/>
        </p:nvSpPr>
        <p:spPr>
          <a:xfrm>
            <a:off x="1119584" y="2468205"/>
            <a:ext cx="830271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O Cidade em Foco tem como público todos aqueles e aquelas que estejam dispostos a ouvir e debater sobre a temática da pobreza. A integração de diversos seguimentos da sociedade é a grande força-motriz desta edição: o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desejo, portanto, </a:t>
            </a: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é de criar uma comunicação dirigida para os públicos capaz de trazer para evento:</a:t>
            </a: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Font typeface="Play"/>
              <a:buNone/>
            </a:pPr>
            <a:endParaRPr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Jovens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voluntários;</a:t>
            </a:r>
            <a:endParaRPr lang="da-DK"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Moradores de comunidades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precários;</a:t>
            </a:r>
            <a:endParaRPr lang="da-DK"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Representantes de organizações da sociedade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civil;</a:t>
            </a:r>
            <a:endParaRPr lang="da-DK"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Representantes de entidades ou órgãos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públicos;</a:t>
            </a:r>
            <a:endParaRPr lang="da-DK"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Char char="●"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Impresa</a:t>
            </a:r>
          </a:p>
        </p:txBody>
      </p:sp>
      <p:sp>
        <p:nvSpPr>
          <p:cNvPr id="194" name="Shape 194"/>
          <p:cNvSpPr/>
          <p:nvPr/>
        </p:nvSpPr>
        <p:spPr>
          <a:xfrm>
            <a:off x="1119584" y="975728"/>
            <a:ext cx="149707" cy="149707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517890" y="94133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1119572" y="1415650"/>
            <a:ext cx="48999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4. Estratégias</a:t>
            </a:r>
          </a:p>
        </p:txBody>
      </p:sp>
      <p:sp>
        <p:nvSpPr>
          <p:cNvPr id="203" name="Shape 203"/>
          <p:cNvSpPr/>
          <p:nvPr/>
        </p:nvSpPr>
        <p:spPr>
          <a:xfrm>
            <a:off x="1119584" y="2468205"/>
            <a:ext cx="830271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Play"/>
              <a:buNone/>
            </a:pPr>
            <a:r>
              <a:rPr lang="da-DK" sz="18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Para que o objetivo desejado pelo TETO seja alcançado, entendemos que a comunicação precisa ser integrada. Assim desenvolvemos um plano com diretrizes clara e objetivas nos seguintes eixos:</a:t>
            </a: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Font typeface="Play"/>
              <a:buNone/>
            </a:pPr>
            <a:endParaRPr sz="18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AutoNum type="arabicPeriod"/>
            </a:pPr>
            <a:r>
              <a:rPr lang="da-DK" sz="18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Identidade Visual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AutoNum type="arabicPeriod"/>
            </a:pPr>
            <a:r>
              <a:rPr lang="da-DK" sz="18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Assessoria de Imprensa</a:t>
            </a:r>
          </a:p>
          <a:p>
            <a:pPr marR="0" lvl="0" algn="l" rtl="0">
              <a:spcBef>
                <a:spcPts val="0"/>
              </a:spcBef>
              <a:buNone/>
            </a:pPr>
            <a:endParaRPr sz="18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457200" marR="0" lvl="0" indent="-342900" algn="l" rtl="0">
              <a:spcBef>
                <a:spcPts val="0"/>
              </a:spcBef>
              <a:buClr>
                <a:srgbClr val="7F7F7F"/>
              </a:buClr>
              <a:buSzPct val="100000"/>
              <a:buFont typeface="Play"/>
              <a:buAutoNum type="arabicPeriod"/>
            </a:pPr>
            <a:r>
              <a:rPr lang="da-DK" sz="18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Mídias Sociais</a:t>
            </a:r>
          </a:p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Font typeface="Play"/>
              <a:buNone/>
            </a:pPr>
            <a:endParaRPr sz="1800">
              <a:solidFill>
                <a:srgbClr val="FF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1119584" y="975728"/>
            <a:ext cx="149707" cy="149707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517890" y="94133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650" y="1655078"/>
            <a:ext cx="5975350" cy="7261909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/>
          <p:nvPr/>
        </p:nvSpPr>
        <p:spPr>
          <a:xfrm>
            <a:off x="1279350" y="1329329"/>
            <a:ext cx="5355130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Estratégia 1: Identidade Visual</a:t>
            </a:r>
          </a:p>
        </p:txBody>
      </p:sp>
      <p:sp>
        <p:nvSpPr>
          <p:cNvPr id="212" name="Shape 212"/>
          <p:cNvSpPr/>
          <p:nvPr/>
        </p:nvSpPr>
        <p:spPr>
          <a:xfrm>
            <a:off x="1279350" y="2644548"/>
            <a:ext cx="7336330" cy="4154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lay"/>
              <a:buNone/>
            </a:pP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Marca forte: </a:t>
            </a: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reconhecida como referência no âmbito social como espaço para debate de problemáticas da cidade e com participação de atores importantes como representantes do governo, líderes empresariais, líderes comunitários, professores e sociedade civil.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lay"/>
              <a:buNone/>
            </a:pP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Parcerias: </a:t>
            </a: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formação de rede de parceiros e patrocinadores para legitimizar o evento e garantir a reputação positiva.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Materiais: </a:t>
            </a: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nova marca, peça conceito, aplicação de marca e padrão tipográfico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1584150" y="848567"/>
            <a:ext cx="4773679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Identidade Visual</a:t>
            </a:r>
          </a:p>
        </p:txBody>
      </p:sp>
      <p:sp>
        <p:nvSpPr>
          <p:cNvPr id="214" name="Shape 214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/>
          <p:nvPr/>
        </p:nvSpPr>
        <p:spPr>
          <a:xfrm>
            <a:off x="1211109" y="1763291"/>
            <a:ext cx="693102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Criação de nova marca para evento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1279350" y="1329329"/>
            <a:ext cx="5355130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Reformulação da marca</a:t>
            </a:r>
          </a:p>
        </p:txBody>
      </p:sp>
      <p:sp>
        <p:nvSpPr>
          <p:cNvPr id="222" name="Shape 222"/>
          <p:cNvSpPr/>
          <p:nvPr/>
        </p:nvSpPr>
        <p:spPr>
          <a:xfrm>
            <a:off x="1584150" y="848567"/>
            <a:ext cx="4773679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Identidade Visual</a:t>
            </a:r>
          </a:p>
        </p:txBody>
      </p:sp>
      <p:sp>
        <p:nvSpPr>
          <p:cNvPr id="223" name="Shape 223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Shape 2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 descr="A imagem pode conter: 1 pessoa"/>
          <p:cNvPicPr preferRelativeResize="0"/>
          <p:nvPr/>
        </p:nvPicPr>
        <p:blipFill rotWithShape="1">
          <a:blip r:embed="rId4">
            <a:alphaModFix/>
          </a:blip>
          <a:srcRect l="75729"/>
          <a:stretch/>
        </p:blipFill>
        <p:spPr>
          <a:xfrm>
            <a:off x="2702272" y="2705073"/>
            <a:ext cx="2812029" cy="4287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t="6377" b="14030"/>
          <a:stretch/>
        </p:blipFill>
        <p:spPr>
          <a:xfrm>
            <a:off x="7181056" y="2596775"/>
            <a:ext cx="4296711" cy="417251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3792050" y="2179905"/>
            <a:ext cx="122822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ANTES</a:t>
            </a:r>
          </a:p>
        </p:txBody>
      </p:sp>
      <p:sp>
        <p:nvSpPr>
          <p:cNvPr id="228" name="Shape 228"/>
          <p:cNvSpPr/>
          <p:nvPr/>
        </p:nvSpPr>
        <p:spPr>
          <a:xfrm>
            <a:off x="8524228" y="2117989"/>
            <a:ext cx="1346843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DEPOIS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/>
        </p:nvSpPr>
        <p:spPr>
          <a:xfrm>
            <a:off x="1279350" y="1329329"/>
            <a:ext cx="5355130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Aplicações de marca </a:t>
            </a:r>
          </a:p>
        </p:txBody>
      </p:sp>
      <p:sp>
        <p:nvSpPr>
          <p:cNvPr id="234" name="Shape 234"/>
          <p:cNvSpPr/>
          <p:nvPr/>
        </p:nvSpPr>
        <p:spPr>
          <a:xfrm>
            <a:off x="1584150" y="848567"/>
            <a:ext cx="4773679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Identidade Visual</a:t>
            </a:r>
          </a:p>
        </p:txBody>
      </p:sp>
      <p:sp>
        <p:nvSpPr>
          <p:cNvPr id="235" name="Shape 235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/>
          <p:nvPr/>
        </p:nvSpPr>
        <p:spPr>
          <a:xfrm>
            <a:off x="696035" y="2337757"/>
            <a:ext cx="273247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PEÇA CONCEITO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5250" y="2976576"/>
            <a:ext cx="8795299" cy="39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1584150" y="848567"/>
            <a:ext cx="4773679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Identidade Visual</a:t>
            </a:r>
          </a:p>
        </p:txBody>
      </p:sp>
      <p:sp>
        <p:nvSpPr>
          <p:cNvPr id="244" name="Shape 244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t="6377" b="14030"/>
          <a:stretch/>
        </p:blipFill>
        <p:spPr>
          <a:xfrm>
            <a:off x="755437" y="2971651"/>
            <a:ext cx="2550300" cy="247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910728" y="2135109"/>
            <a:ext cx="2239716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Marca vertical</a:t>
            </a:r>
          </a:p>
        </p:txBody>
      </p:sp>
      <p:sp>
        <p:nvSpPr>
          <p:cNvPr id="248" name="Shape 248"/>
          <p:cNvSpPr/>
          <p:nvPr/>
        </p:nvSpPr>
        <p:spPr>
          <a:xfrm>
            <a:off x="1279350" y="1329329"/>
            <a:ext cx="5355130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Aplicações de marca </a:t>
            </a:r>
          </a:p>
        </p:txBody>
      </p:sp>
      <p:sp>
        <p:nvSpPr>
          <p:cNvPr id="249" name="Shape 249"/>
          <p:cNvSpPr/>
          <p:nvPr/>
        </p:nvSpPr>
        <p:spPr>
          <a:xfrm>
            <a:off x="4554441" y="2161536"/>
            <a:ext cx="26292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Marca horizontal</a:t>
            </a: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1815" y="3231449"/>
            <a:ext cx="2974500" cy="19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9251550" y="2190116"/>
            <a:ext cx="32469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Versões em negativo</a:t>
            </a:r>
          </a:p>
        </p:txBody>
      </p:sp>
      <p:pic>
        <p:nvPicPr>
          <p:cNvPr id="252" name="Shape 25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86138" y="2912588"/>
            <a:ext cx="4577699" cy="414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1584150" y="848567"/>
            <a:ext cx="4773679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Identidade Visual</a:t>
            </a:r>
          </a:p>
        </p:txBody>
      </p:sp>
      <p:sp>
        <p:nvSpPr>
          <p:cNvPr id="258" name="Shape 258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/>
          <p:nvPr/>
        </p:nvSpPr>
        <p:spPr>
          <a:xfrm>
            <a:off x="910725" y="2135100"/>
            <a:ext cx="55374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Aplicação sobre fundo colorido</a:t>
            </a:r>
          </a:p>
        </p:txBody>
      </p:sp>
      <p:sp>
        <p:nvSpPr>
          <p:cNvPr id="261" name="Shape 261"/>
          <p:cNvSpPr/>
          <p:nvPr/>
        </p:nvSpPr>
        <p:spPr>
          <a:xfrm>
            <a:off x="1279350" y="1329329"/>
            <a:ext cx="5355130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Aplicações de marca 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721" y="3091960"/>
            <a:ext cx="5612100" cy="41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7250134" y="2135100"/>
            <a:ext cx="61566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Aplicação sobre fundo com imagem</a:t>
            </a: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74126" y="5301751"/>
            <a:ext cx="2822700" cy="191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774125" y="3168152"/>
            <a:ext cx="2822700" cy="193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650" y="1655078"/>
            <a:ext cx="5975350" cy="7261909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1279349" y="1329329"/>
            <a:ext cx="6568113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Estratégia 2: Assessoria de Imprensa </a:t>
            </a:r>
          </a:p>
        </p:txBody>
      </p:sp>
      <p:sp>
        <p:nvSpPr>
          <p:cNvPr id="272" name="Shape 272"/>
          <p:cNvSpPr/>
          <p:nvPr/>
        </p:nvSpPr>
        <p:spPr>
          <a:xfrm>
            <a:off x="1279350" y="3025548"/>
            <a:ext cx="7336200" cy="20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lay"/>
              <a:buNone/>
            </a:pP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Release institucional do evento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lay"/>
              <a:buNone/>
            </a:pP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Sugestões de pauta</a:t>
            </a:r>
          </a:p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Mailing de envio</a:t>
            </a:r>
          </a:p>
        </p:txBody>
      </p:sp>
      <p:sp>
        <p:nvSpPr>
          <p:cNvPr id="273" name="Shape 273"/>
          <p:cNvSpPr/>
          <p:nvPr/>
        </p:nvSpPr>
        <p:spPr>
          <a:xfrm>
            <a:off x="1584150" y="848567"/>
            <a:ext cx="5353772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274" name="Shape 274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ED2F5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1211109" y="1763291"/>
            <a:ext cx="7823708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Agendamento da temática e do evento nos principais veículos de comunicação. Para fortalecer um relacionamento com a imprensa, construímos a estratégias em três etapas: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650" y="1655078"/>
            <a:ext cx="5975350" cy="726190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/>
          <p:nvPr/>
        </p:nvSpPr>
        <p:spPr>
          <a:xfrm>
            <a:off x="1279350" y="1711474"/>
            <a:ext cx="535513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00B0F0"/>
                </a:solidFill>
                <a:latin typeface="Play"/>
                <a:ea typeface="Play"/>
                <a:cs typeface="Play"/>
                <a:sym typeface="Play"/>
              </a:rPr>
              <a:t>O Plano</a:t>
            </a:r>
          </a:p>
        </p:txBody>
      </p:sp>
      <p:sp>
        <p:nvSpPr>
          <p:cNvPr id="95" name="Shape 95"/>
          <p:cNvSpPr/>
          <p:nvPr/>
        </p:nvSpPr>
        <p:spPr>
          <a:xfrm>
            <a:off x="1279350" y="3875253"/>
            <a:ext cx="7336330" cy="24622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Este documento foi desenvolvido com o objetivo de possibilitar ao TETO, através do evento Cidade em Foco, o alcance de resultados mais eficientes na comunicação com seus </a:t>
            </a:r>
            <a:r>
              <a:rPr lang="da-DK" sz="2000" i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stakeholders</a:t>
            </a: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. O planejamento aqui relatado engloba estratégias e ações de identidade visual, marketing digital e relacionamento com imprensa. Acreditamos que a comunicação deve ser amplamente utilizada para potencializar o impacto social desejado pela organização.</a:t>
            </a:r>
          </a:p>
        </p:txBody>
      </p:sp>
      <p:sp>
        <p:nvSpPr>
          <p:cNvPr id="96" name="Shape 96"/>
          <p:cNvSpPr/>
          <p:nvPr/>
        </p:nvSpPr>
        <p:spPr>
          <a:xfrm>
            <a:off x="1584150" y="848567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  <p:sp>
        <p:nvSpPr>
          <p:cNvPr id="97" name="Shape 97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7" t="22369" r="30942" b="20183"/>
          <a:stretch/>
        </p:blipFill>
        <p:spPr bwMode="auto">
          <a:xfrm>
            <a:off x="7390681" y="2350914"/>
            <a:ext cx="2971800" cy="420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22369" r="54222" b="20443"/>
          <a:stretch/>
        </p:blipFill>
        <p:spPr bwMode="auto">
          <a:xfrm>
            <a:off x="3292012" y="2360440"/>
            <a:ext cx="2991735" cy="418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" name="Shape 281"/>
          <p:cNvSpPr/>
          <p:nvPr/>
        </p:nvSpPr>
        <p:spPr>
          <a:xfrm>
            <a:off x="1279349" y="1329329"/>
            <a:ext cx="656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Release Institucional do evento</a:t>
            </a:r>
          </a:p>
        </p:txBody>
      </p:sp>
      <p:sp>
        <p:nvSpPr>
          <p:cNvPr id="283" name="Shape 283"/>
          <p:cNvSpPr/>
          <p:nvPr/>
        </p:nvSpPr>
        <p:spPr>
          <a:xfrm>
            <a:off x="1584150" y="848567"/>
            <a:ext cx="5353772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284" name="Shape 284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ED2F5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97"/>
          <p:cNvSpPr/>
          <p:nvPr/>
        </p:nvSpPr>
        <p:spPr>
          <a:xfrm>
            <a:off x="3260503" y="2353212"/>
            <a:ext cx="3023244" cy="41987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297"/>
          <p:cNvSpPr/>
          <p:nvPr/>
        </p:nvSpPr>
        <p:spPr>
          <a:xfrm>
            <a:off x="7364959" y="2353212"/>
            <a:ext cx="3023244" cy="419871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/>
        </p:nvSpPr>
        <p:spPr>
          <a:xfrm>
            <a:off x="1279349" y="1329329"/>
            <a:ext cx="6568113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Sugestões de pauta</a:t>
            </a:r>
          </a:p>
        </p:txBody>
      </p:sp>
      <p:sp>
        <p:nvSpPr>
          <p:cNvPr id="293" name="Shape 293"/>
          <p:cNvSpPr/>
          <p:nvPr/>
        </p:nvSpPr>
        <p:spPr>
          <a:xfrm>
            <a:off x="1279349" y="2481913"/>
            <a:ext cx="7336200" cy="40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584150" y="848567"/>
            <a:ext cx="5353772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295" name="Shape 295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ED2F5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/>
          <p:nvPr/>
        </p:nvSpPr>
        <p:spPr>
          <a:xfrm>
            <a:off x="1193158" y="2606491"/>
            <a:ext cx="3565200" cy="40137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5257682" y="2606491"/>
            <a:ext cx="3565200" cy="4013700"/>
          </a:xfrm>
          <a:prstGeom prst="rect">
            <a:avLst/>
          </a:prstGeom>
          <a:solidFill>
            <a:srgbClr val="ED2F5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9322206" y="2606491"/>
            <a:ext cx="3565200" cy="4013700"/>
          </a:xfrm>
          <a:prstGeom prst="rect">
            <a:avLst/>
          </a:prstGeom>
          <a:solidFill>
            <a:srgbClr val="A8CF4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/>
          <p:nvPr/>
        </p:nvSpPr>
        <p:spPr>
          <a:xfrm>
            <a:off x="1588654" y="3068310"/>
            <a:ext cx="2660100" cy="313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000" b="1" dirty="0" smtClean="0">
                <a:solidFill>
                  <a:schemeClr val="bg1"/>
                </a:solidFill>
              </a:rPr>
              <a:t>Nota </a:t>
            </a:r>
            <a:r>
              <a:rPr lang="pt-BR" sz="2000" b="1" dirty="0">
                <a:solidFill>
                  <a:schemeClr val="bg1"/>
                </a:solidFill>
              </a:rPr>
              <a:t>sobre roteiro cultural de Salvador no mês de </a:t>
            </a:r>
            <a:r>
              <a:rPr lang="pt-BR" sz="2000" b="1" dirty="0" smtClean="0">
                <a:solidFill>
                  <a:schemeClr val="bg1"/>
                </a:solidFill>
              </a:rPr>
              <a:t>outubro com </a:t>
            </a:r>
            <a:r>
              <a:rPr lang="pt-BR" sz="2000" b="1" dirty="0">
                <a:solidFill>
                  <a:schemeClr val="bg1"/>
                </a:solidFill>
              </a:rPr>
              <a:t>calendário de atividades culturais que acontecerão na cidade </a:t>
            </a:r>
            <a:r>
              <a:rPr lang="pt-BR" sz="2000" b="1" dirty="0" smtClean="0">
                <a:solidFill>
                  <a:schemeClr val="bg1"/>
                </a:solidFill>
              </a:rPr>
              <a:t>nesse mês. Inclusão </a:t>
            </a:r>
            <a:r>
              <a:rPr lang="pt-BR" sz="2000" b="1" dirty="0">
                <a:solidFill>
                  <a:schemeClr val="bg1"/>
                </a:solidFill>
              </a:rPr>
              <a:t>do evento como sugestão de programação. </a:t>
            </a:r>
            <a:endParaRPr lang="da-DK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5710264" y="3068310"/>
            <a:ext cx="2660100" cy="2862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E</a:t>
            </a:r>
            <a:r>
              <a:rPr lang="pt-BR" sz="2000" b="1" dirty="0" smtClean="0">
                <a:solidFill>
                  <a:schemeClr val="bg1"/>
                </a:solidFill>
              </a:rPr>
              <a:t>xclusiva </a:t>
            </a:r>
            <a:r>
              <a:rPr lang="pt-BR" sz="2000" b="1" dirty="0">
                <a:solidFill>
                  <a:schemeClr val="bg1"/>
                </a:solidFill>
              </a:rPr>
              <a:t>com palestrante da </a:t>
            </a:r>
            <a:r>
              <a:rPr lang="pt-BR" sz="2000" b="1" dirty="0" smtClean="0">
                <a:solidFill>
                  <a:schemeClr val="bg1"/>
                </a:solidFill>
              </a:rPr>
              <a:t>programação para </a:t>
            </a:r>
            <a:r>
              <a:rPr lang="pt-BR" sz="2000" b="1" dirty="0">
                <a:solidFill>
                  <a:schemeClr val="bg1"/>
                </a:solidFill>
              </a:rPr>
              <a:t>um veículo em caso de palestrante renomado. 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9774788" y="3042725"/>
            <a:ext cx="2660100" cy="313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000" b="1" dirty="0" smtClean="0">
                <a:solidFill>
                  <a:schemeClr val="bg1"/>
                </a:solidFill>
              </a:rPr>
              <a:t>Nota </a:t>
            </a:r>
            <a:r>
              <a:rPr lang="pt-BR" sz="2000" b="1" dirty="0">
                <a:solidFill>
                  <a:schemeClr val="bg1"/>
                </a:solidFill>
              </a:rPr>
              <a:t>mediador ou mestre de </a:t>
            </a:r>
            <a:r>
              <a:rPr lang="pt-BR" sz="2000" b="1" dirty="0" smtClean="0">
                <a:solidFill>
                  <a:schemeClr val="bg1"/>
                </a:solidFill>
              </a:rPr>
              <a:t>cerimônia a ser sugerida em </a:t>
            </a:r>
            <a:r>
              <a:rPr lang="pt-BR" sz="2000" b="1" dirty="0">
                <a:solidFill>
                  <a:schemeClr val="bg1"/>
                </a:solidFill>
              </a:rPr>
              <a:t>caso de divulgação de mediador ou mestre de cerimônia à depender da grade de programação. </a:t>
            </a:r>
            <a:endParaRPr lang="da-DK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/>
        </p:nvSpPr>
        <p:spPr>
          <a:xfrm>
            <a:off x="1279349" y="1329329"/>
            <a:ext cx="6568113" cy="43088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Sugestões de pauta</a:t>
            </a:r>
          </a:p>
        </p:txBody>
      </p:sp>
      <p:sp>
        <p:nvSpPr>
          <p:cNvPr id="308" name="Shape 308"/>
          <p:cNvSpPr/>
          <p:nvPr/>
        </p:nvSpPr>
        <p:spPr>
          <a:xfrm>
            <a:off x="1660349" y="2405713"/>
            <a:ext cx="7336200" cy="40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09" name="Shape 309"/>
          <p:cNvSpPr/>
          <p:nvPr/>
        </p:nvSpPr>
        <p:spPr>
          <a:xfrm>
            <a:off x="1584150" y="848567"/>
            <a:ext cx="5353772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310" name="Shape 310"/>
          <p:cNvSpPr/>
          <p:nvPr/>
        </p:nvSpPr>
        <p:spPr>
          <a:xfrm>
            <a:off x="1279350" y="875315"/>
            <a:ext cx="149707" cy="149707"/>
          </a:xfrm>
          <a:prstGeom prst="ellipse">
            <a:avLst/>
          </a:prstGeom>
          <a:solidFill>
            <a:srgbClr val="ED2F5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Shape 3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Shape 312"/>
          <p:cNvSpPr/>
          <p:nvPr/>
        </p:nvSpPr>
        <p:spPr>
          <a:xfrm>
            <a:off x="3184622" y="2530291"/>
            <a:ext cx="3565200" cy="4013700"/>
          </a:xfrm>
          <a:prstGeom prst="rect">
            <a:avLst/>
          </a:prstGeom>
          <a:solidFill>
            <a:srgbClr val="EB7C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EB7C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/>
          <p:nvPr/>
        </p:nvSpPr>
        <p:spPr>
          <a:xfrm>
            <a:off x="7249146" y="2530291"/>
            <a:ext cx="3565200" cy="40137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3580118" y="2992110"/>
            <a:ext cx="2660100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R</a:t>
            </a:r>
            <a:r>
              <a:rPr lang="pt-BR" sz="2000" b="1" dirty="0" smtClean="0">
                <a:solidFill>
                  <a:schemeClr val="bg1"/>
                </a:solidFill>
              </a:rPr>
              <a:t>elease </a:t>
            </a:r>
            <a:r>
              <a:rPr lang="pt-BR" sz="2000" b="1" dirty="0">
                <a:solidFill>
                  <a:schemeClr val="bg1"/>
                </a:solidFill>
              </a:rPr>
              <a:t>geral de </a:t>
            </a:r>
            <a:r>
              <a:rPr lang="pt-BR" sz="2000" b="1" dirty="0" smtClean="0">
                <a:solidFill>
                  <a:schemeClr val="bg1"/>
                </a:solidFill>
              </a:rPr>
              <a:t>programação a ser distribuído com </a:t>
            </a:r>
            <a:r>
              <a:rPr lang="pt-BR" sz="2000" b="1" dirty="0">
                <a:solidFill>
                  <a:schemeClr val="bg1"/>
                </a:solidFill>
              </a:rPr>
              <a:t>grade completa </a:t>
            </a:r>
            <a:r>
              <a:rPr lang="pt-BR" sz="2000" b="1" dirty="0" smtClean="0">
                <a:solidFill>
                  <a:schemeClr val="bg1"/>
                </a:solidFill>
              </a:rPr>
              <a:t>do evento.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7701728" y="2992110"/>
            <a:ext cx="2660100" cy="2308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C</a:t>
            </a:r>
            <a:r>
              <a:rPr lang="pt-BR" sz="2000" b="1" dirty="0" smtClean="0">
                <a:solidFill>
                  <a:schemeClr val="bg1"/>
                </a:solidFill>
              </a:rPr>
              <a:t>oletiva </a:t>
            </a:r>
            <a:r>
              <a:rPr lang="pt-BR" sz="2000" b="1" dirty="0">
                <a:solidFill>
                  <a:schemeClr val="bg1"/>
                </a:solidFill>
              </a:rPr>
              <a:t>de </a:t>
            </a:r>
            <a:r>
              <a:rPr lang="pt-BR" sz="2000" b="1" dirty="0" smtClean="0">
                <a:solidFill>
                  <a:schemeClr val="bg1"/>
                </a:solidFill>
              </a:rPr>
              <a:t>imprensa: convite </a:t>
            </a:r>
            <a:r>
              <a:rPr lang="pt-BR" sz="2000" b="1" dirty="0">
                <a:solidFill>
                  <a:schemeClr val="bg1"/>
                </a:solidFill>
              </a:rPr>
              <a:t>de jornalistas para coletiva de imprensa com o palestrante principal sobre o evento.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/>
          <p:nvPr/>
        </p:nvSpPr>
        <p:spPr>
          <a:xfrm>
            <a:off x="1279349" y="1329329"/>
            <a:ext cx="656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 dirty="0" smtClean="0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MaIling</a:t>
            </a:r>
            <a:endParaRPr lang="da-DK" sz="2800" b="1" dirty="0">
              <a:solidFill>
                <a:srgbClr val="EE396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1584150" y="848567"/>
            <a:ext cx="53538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322" name="Shape 322"/>
          <p:cNvSpPr/>
          <p:nvPr/>
        </p:nvSpPr>
        <p:spPr>
          <a:xfrm>
            <a:off x="1279350" y="875315"/>
            <a:ext cx="149700" cy="149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53596" y="256737"/>
            <a:ext cx="11351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/>
          <p:nvPr/>
        </p:nvSpPr>
        <p:spPr>
          <a:xfrm>
            <a:off x="1279350" y="1948550"/>
            <a:ext cx="11074200" cy="1258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da-DK" sz="20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Mapeamos os principais veículos e cadernos correlatos que se encaixam no perfil de público e de abordagem e enquadramento da notícias. Além disso, </a:t>
            </a:r>
            <a:r>
              <a:rPr lang="da-DK" sz="20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identificação dos </a:t>
            </a:r>
            <a:r>
              <a:rPr lang="da-DK" sz="20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contato </a:t>
            </a:r>
            <a:r>
              <a:rPr lang="da-DK" sz="20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de </a:t>
            </a:r>
            <a:r>
              <a:rPr lang="da-DK" sz="20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jornalistas para </a:t>
            </a:r>
            <a:r>
              <a:rPr lang="da-DK" sz="20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envio de </a:t>
            </a:r>
            <a:r>
              <a:rPr lang="da-DK" sz="20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sugestões de pauta, press kit e </a:t>
            </a:r>
            <a:r>
              <a:rPr lang="da-DK" sz="20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release.</a:t>
            </a:r>
            <a:endParaRPr lang="da-DK" sz="20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4012550" y="3212750"/>
            <a:ext cx="2826900" cy="36699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 txBox="1"/>
          <p:nvPr/>
        </p:nvSpPr>
        <p:spPr>
          <a:xfrm>
            <a:off x="4179450" y="3338420"/>
            <a:ext cx="2660100" cy="32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TV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TV BAHIA: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Edição manhã e meio dia, Mosaíco Baiano e Aprovado.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TV ARATU: 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Edição manhã e meio dia.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TVE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Ediçaõ manhã e meio dia; Programa Cidadania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Band Bahia: 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Edição manhã e meio dia.</a:t>
            </a:r>
          </a:p>
        </p:txBody>
      </p:sp>
      <p:sp>
        <p:nvSpPr>
          <p:cNvPr id="327" name="Shape 327"/>
          <p:cNvSpPr/>
          <p:nvPr/>
        </p:nvSpPr>
        <p:spPr>
          <a:xfrm>
            <a:off x="964550" y="3212750"/>
            <a:ext cx="2826900" cy="36699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/>
          <p:nvPr/>
        </p:nvSpPr>
        <p:spPr>
          <a:xfrm>
            <a:off x="1131450" y="3338420"/>
            <a:ext cx="2660100" cy="32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a-DK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IMPRESSO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TARDE: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Caderno Local, Economia e Cultura</a:t>
            </a: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Correio: 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Caderno Local, Economia e Cultura.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Tribuna</a:t>
            </a:r>
            <a:r>
              <a:rPr lang="da-DK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Caderno Local, Economia e Cultura.</a:t>
            </a:r>
          </a:p>
        </p:txBody>
      </p:sp>
      <p:sp>
        <p:nvSpPr>
          <p:cNvPr id="329" name="Shape 329"/>
          <p:cNvSpPr/>
          <p:nvPr/>
        </p:nvSpPr>
        <p:spPr>
          <a:xfrm>
            <a:off x="7060550" y="3212750"/>
            <a:ext cx="2826900" cy="36699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/>
          <p:nvPr/>
        </p:nvSpPr>
        <p:spPr>
          <a:xfrm>
            <a:off x="7227450" y="3338420"/>
            <a:ext cx="2660100" cy="32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Educadora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BandNews FM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Metrópole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Rádio Sociedade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TARDE FM</a:t>
            </a:r>
          </a:p>
        </p:txBody>
      </p:sp>
      <p:sp>
        <p:nvSpPr>
          <p:cNvPr id="331" name="Shape 331"/>
          <p:cNvSpPr/>
          <p:nvPr/>
        </p:nvSpPr>
        <p:spPr>
          <a:xfrm>
            <a:off x="10108550" y="3212750"/>
            <a:ext cx="2826900" cy="36699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10275450" y="3338420"/>
            <a:ext cx="2660100" cy="32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SITES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METRO1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G1 BAHIA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BAHIA NOTÍCIAS</a:t>
            </a:r>
          </a:p>
          <a:p>
            <a:pPr lvl="0" rtl="0">
              <a:spcBef>
                <a:spcPts val="0"/>
              </a:spcBef>
              <a:buNone/>
            </a:pPr>
            <a:endParaRPr sz="18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ARATU ONLINE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650" y="1655078"/>
            <a:ext cx="5975400" cy="72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/>
          <p:nvPr/>
        </p:nvSpPr>
        <p:spPr>
          <a:xfrm>
            <a:off x="1279349" y="1329329"/>
            <a:ext cx="656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Estratégia 3: Mídias Digitais</a:t>
            </a:r>
          </a:p>
        </p:txBody>
      </p:sp>
      <p:sp>
        <p:nvSpPr>
          <p:cNvPr id="339" name="Shape 339"/>
          <p:cNvSpPr/>
          <p:nvPr/>
        </p:nvSpPr>
        <p:spPr>
          <a:xfrm>
            <a:off x="1279350" y="2644548"/>
            <a:ext cx="7336200" cy="20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Depois da análise de briefing, foi definido que a rede social a ser trabalhada é o facebook, pois é o único efetivamente usado pelo TETO, tornando-se o canal oficial para divulgação de projetos.</a:t>
            </a:r>
          </a:p>
        </p:txBody>
      </p:sp>
      <p:sp>
        <p:nvSpPr>
          <p:cNvPr id="340" name="Shape 340"/>
          <p:cNvSpPr/>
          <p:nvPr/>
        </p:nvSpPr>
        <p:spPr>
          <a:xfrm>
            <a:off x="1584150" y="848567"/>
            <a:ext cx="53538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341" name="Shape 341"/>
          <p:cNvSpPr/>
          <p:nvPr/>
        </p:nvSpPr>
        <p:spPr>
          <a:xfrm>
            <a:off x="1279350" y="875315"/>
            <a:ext cx="149700" cy="149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596" y="256737"/>
            <a:ext cx="11351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>
            <a:off x="1211109" y="1763291"/>
            <a:ext cx="78237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Engajamento de público online com alta efetividade de conversão presencial</a:t>
            </a:r>
          </a:p>
        </p:txBody>
      </p:sp>
      <p:sp>
        <p:nvSpPr>
          <p:cNvPr id="344" name="Shape 344"/>
          <p:cNvSpPr/>
          <p:nvPr/>
        </p:nvSpPr>
        <p:spPr>
          <a:xfrm>
            <a:off x="1363509" y="3820691"/>
            <a:ext cx="78237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+170</a:t>
            </a:r>
            <a:r>
              <a:rPr lang="da-DK" sz="36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 mil</a:t>
            </a:r>
            <a:r>
              <a:rPr lang="da-DK" sz="20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 fãs no Facebook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0091DD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Média de </a:t>
            </a:r>
            <a:r>
              <a:rPr lang="da-DK" sz="30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320 likes</a:t>
            </a:r>
            <a:r>
              <a:rPr lang="da-DK" sz="20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 por post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0091DD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Alcance de até </a:t>
            </a:r>
            <a:r>
              <a:rPr lang="da-DK" sz="48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300 mil</a:t>
            </a:r>
            <a:r>
              <a:rPr lang="da-DK" sz="2000">
                <a:solidFill>
                  <a:srgbClr val="0091DD"/>
                </a:solidFill>
                <a:latin typeface="Play"/>
                <a:ea typeface="Play"/>
                <a:cs typeface="Play"/>
                <a:sym typeface="Play"/>
              </a:rPr>
              <a:t> pessoas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650" y="1655078"/>
            <a:ext cx="5975400" cy="726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1279349" y="1329329"/>
            <a:ext cx="656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 b="1">
                <a:solidFill>
                  <a:srgbClr val="EE3961"/>
                </a:solidFill>
                <a:latin typeface="Play"/>
                <a:ea typeface="Play"/>
                <a:cs typeface="Play"/>
                <a:sym typeface="Play"/>
              </a:rPr>
              <a:t>Posts</a:t>
            </a:r>
          </a:p>
        </p:txBody>
      </p:sp>
      <p:sp>
        <p:nvSpPr>
          <p:cNvPr id="351" name="Shape 351"/>
          <p:cNvSpPr/>
          <p:nvPr/>
        </p:nvSpPr>
        <p:spPr>
          <a:xfrm>
            <a:off x="1279350" y="1806348"/>
            <a:ext cx="7336200" cy="20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Criação de 10 posts direcionados para a divulgação do evento.</a:t>
            </a:r>
          </a:p>
        </p:txBody>
      </p:sp>
      <p:sp>
        <p:nvSpPr>
          <p:cNvPr id="352" name="Shape 352"/>
          <p:cNvSpPr/>
          <p:nvPr/>
        </p:nvSpPr>
        <p:spPr>
          <a:xfrm>
            <a:off x="1584150" y="848567"/>
            <a:ext cx="53538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Plano de Comunicação . Etapas do plano .  Assessoria de Imprensa</a:t>
            </a:r>
          </a:p>
        </p:txBody>
      </p:sp>
      <p:sp>
        <p:nvSpPr>
          <p:cNvPr id="353" name="Shape 353"/>
          <p:cNvSpPr/>
          <p:nvPr/>
        </p:nvSpPr>
        <p:spPr>
          <a:xfrm>
            <a:off x="1279350" y="875315"/>
            <a:ext cx="149700" cy="1497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Shape 3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596" y="256737"/>
            <a:ext cx="1135199" cy="4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Shape 355"/>
          <p:cNvPicPr preferRelativeResize="0"/>
          <p:nvPr/>
        </p:nvPicPr>
        <p:blipFill rotWithShape="1">
          <a:blip r:embed="rId5">
            <a:alphaModFix/>
          </a:blip>
          <a:srcRect r="67297"/>
          <a:stretch/>
        </p:blipFill>
        <p:spPr>
          <a:xfrm>
            <a:off x="1180175" y="2701550"/>
            <a:ext cx="2876250" cy="394219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/>
          <p:nvPr/>
        </p:nvSpPr>
        <p:spPr>
          <a:xfrm>
            <a:off x="4051275" y="2853250"/>
            <a:ext cx="5477400" cy="374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●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  <a:latin typeface="Play"/>
                <a:ea typeface="Play"/>
                <a:cs typeface="Play"/>
                <a:sym typeface="Play"/>
              </a:rPr>
              <a:t>	Texto do post: Vem aí o Cidade em Foco! Renovado, o antigo Fórum Nacional de Cidadania e Pobreza está de cara nova. O objetivo? Continuar a discutir o direito à cidade! Mais informações em breve!;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  <a:latin typeface="Play"/>
                <a:ea typeface="Play"/>
                <a:cs typeface="Play"/>
                <a:sym typeface="Play"/>
              </a:rPr>
              <a:t>● 	Orientação para criação de card: com base nos cards apresentados na figura 8 (ilustração de pessoa da comunicada com marca do Cidade em Foco na parte inferior do layout, centralizado), acrescentar texto para card a </a:t>
            </a:r>
            <a:r>
              <a:rPr lang="da-DK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Play"/>
                <a:ea typeface="Play"/>
                <a:cs typeface="Play"/>
                <a:sym typeface="Play"/>
              </a:rPr>
              <a:t>seguir;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  <a:latin typeface="Play"/>
              <a:ea typeface="Play"/>
              <a:cs typeface="Play"/>
              <a:sym typeface="Pl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  <a:latin typeface="Play"/>
                <a:ea typeface="Play"/>
                <a:cs typeface="Play"/>
                <a:sym typeface="Play"/>
              </a:rPr>
              <a:t>● 	Texto para incluir no card: O Fórum Nacional de Cidadania e Pobreza agora é o Cidade em Foco!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Shape 3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/>
          <p:nvPr/>
        </p:nvSpPr>
        <p:spPr>
          <a:xfrm>
            <a:off x="1119584" y="1415648"/>
            <a:ext cx="801822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5. Cronograma e orçamentos</a:t>
            </a:r>
          </a:p>
        </p:txBody>
      </p:sp>
      <p:sp>
        <p:nvSpPr>
          <p:cNvPr id="364" name="Shape 364"/>
          <p:cNvSpPr/>
          <p:nvPr/>
        </p:nvSpPr>
        <p:spPr>
          <a:xfrm>
            <a:off x="1119584" y="975728"/>
            <a:ext cx="149707" cy="149707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Shape 365"/>
          <p:cNvSpPr/>
          <p:nvPr/>
        </p:nvSpPr>
        <p:spPr>
          <a:xfrm>
            <a:off x="1517890" y="94133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  <p:sp>
        <p:nvSpPr>
          <p:cNvPr id="366" name="Shape 366"/>
          <p:cNvSpPr/>
          <p:nvPr/>
        </p:nvSpPr>
        <p:spPr>
          <a:xfrm>
            <a:off x="1279350" y="2644548"/>
            <a:ext cx="7336200" cy="20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Como uma organização social com pouco mais de 3 anos na Bahia, o TETO ainda não possui sustentabilidade financeira para investir. Portanto, definimos as ações do Plano a custo zero, potencializando principalmente a construção de uma marca forte e que favorecesse o interesse de patrocinadores no evento.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5127" y="6636517"/>
            <a:ext cx="11351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/>
          <p:nvPr/>
        </p:nvSpPr>
        <p:spPr>
          <a:xfrm>
            <a:off x="1119584" y="1415648"/>
            <a:ext cx="80181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5. Cronograma e orçamentos</a:t>
            </a:r>
          </a:p>
        </p:txBody>
      </p:sp>
      <p:sp>
        <p:nvSpPr>
          <p:cNvPr id="373" name="Shape 373"/>
          <p:cNvSpPr/>
          <p:nvPr/>
        </p:nvSpPr>
        <p:spPr>
          <a:xfrm>
            <a:off x="1119584" y="975728"/>
            <a:ext cx="149700" cy="149700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1517890" y="941332"/>
            <a:ext cx="36129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4697" y="2438400"/>
            <a:ext cx="6609475" cy="436165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/>
          <p:nvPr/>
        </p:nvSpPr>
        <p:spPr>
          <a:xfrm>
            <a:off x="8155955" y="2450750"/>
            <a:ext cx="4514100" cy="3669900"/>
          </a:xfrm>
          <a:prstGeom prst="rect">
            <a:avLst/>
          </a:prstGeom>
          <a:solidFill>
            <a:srgbClr val="ED2F5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0091D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/>
          <p:nvPr/>
        </p:nvSpPr>
        <p:spPr>
          <a:xfrm>
            <a:off x="8485805" y="2576425"/>
            <a:ext cx="3854400" cy="322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AUDIÈNCIA</a:t>
            </a:r>
          </a:p>
          <a:p>
            <a:pPr lvl="0" algn="just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da-DK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 escolha de dias e horários para ativações dos posts considerou uma pesquisa[1] realizada pela empresa Sprinklr[2], desenvolvedora de tecnologias sociais, que fez uma análise com usuários do Facebook, Twitter e Instagram em 2015. Com mais de 160 milhões de interações a pesquisa mostra quais são os dias e horários mais movimentados em cada canal.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dirty="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da-DK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[1] https://www.sprinklr.com/pt-br/horarios-nobres-redes-sociais/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da-DK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[2]</a:t>
            </a:r>
            <a:r>
              <a:rPr lang="da-DK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  <a:hlinkClick r:id="rId5"/>
              </a:rPr>
              <a:t> https://www.sprinklr.com/</a:t>
            </a:r>
          </a:p>
          <a:p>
            <a:pPr lvl="0" rtl="0">
              <a:spcBef>
                <a:spcPts val="0"/>
              </a:spcBef>
              <a:buNone/>
            </a:pPr>
            <a:endParaRPr sz="2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5127" y="6636517"/>
            <a:ext cx="11351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/>
          <p:nvPr/>
        </p:nvSpPr>
        <p:spPr>
          <a:xfrm>
            <a:off x="1119584" y="1415648"/>
            <a:ext cx="80181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2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Cronograma de postagens</a:t>
            </a:r>
          </a:p>
        </p:txBody>
      </p:sp>
      <p:sp>
        <p:nvSpPr>
          <p:cNvPr id="384" name="Shape 384"/>
          <p:cNvSpPr/>
          <p:nvPr/>
        </p:nvSpPr>
        <p:spPr>
          <a:xfrm>
            <a:off x="1119584" y="975728"/>
            <a:ext cx="149700" cy="149700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1517890" y="941332"/>
            <a:ext cx="36129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  <p:sp>
        <p:nvSpPr>
          <p:cNvPr id="386" name="Shape 386"/>
          <p:cNvSpPr/>
          <p:nvPr/>
        </p:nvSpPr>
        <p:spPr>
          <a:xfrm>
            <a:off x="1421750" y="3044750"/>
            <a:ext cx="633900" cy="2204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2141350" y="3044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03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1 às 11h30</a:t>
            </a:r>
          </a:p>
        </p:txBody>
      </p:sp>
      <p:sp>
        <p:nvSpPr>
          <p:cNvPr id="388" name="Shape 388"/>
          <p:cNvSpPr/>
          <p:nvPr/>
        </p:nvSpPr>
        <p:spPr>
          <a:xfrm>
            <a:off x="2141350" y="4187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19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6 às 19h</a:t>
            </a:r>
          </a:p>
        </p:txBody>
      </p:sp>
      <p:sp>
        <p:nvSpPr>
          <p:cNvPr id="389" name="Shape 389"/>
          <p:cNvSpPr/>
          <p:nvPr/>
        </p:nvSpPr>
        <p:spPr>
          <a:xfrm>
            <a:off x="3589150" y="3044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05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2 às 17h</a:t>
            </a:r>
            <a:r>
              <a:rPr lang="da-DK" sz="1800"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90" name="Shape 390"/>
          <p:cNvSpPr/>
          <p:nvPr/>
        </p:nvSpPr>
        <p:spPr>
          <a:xfrm>
            <a:off x="3589150" y="4187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24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7 às 11h30</a:t>
            </a:r>
          </a:p>
        </p:txBody>
      </p:sp>
      <p:sp>
        <p:nvSpPr>
          <p:cNvPr id="391" name="Shape 391"/>
          <p:cNvSpPr/>
          <p:nvPr/>
        </p:nvSpPr>
        <p:spPr>
          <a:xfrm>
            <a:off x="5036950" y="3044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11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3 às 12h</a:t>
            </a:r>
          </a:p>
        </p:txBody>
      </p:sp>
      <p:sp>
        <p:nvSpPr>
          <p:cNvPr id="392" name="Shape 392"/>
          <p:cNvSpPr/>
          <p:nvPr/>
        </p:nvSpPr>
        <p:spPr>
          <a:xfrm>
            <a:off x="5036950" y="4187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25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8 às 20h</a:t>
            </a:r>
          </a:p>
        </p:txBody>
      </p:sp>
      <p:sp>
        <p:nvSpPr>
          <p:cNvPr id="393" name="Shape 393"/>
          <p:cNvSpPr/>
          <p:nvPr/>
        </p:nvSpPr>
        <p:spPr>
          <a:xfrm>
            <a:off x="6484750" y="3044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SzPct val="61111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13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4 às 12h30</a:t>
            </a:r>
          </a:p>
        </p:txBody>
      </p:sp>
      <p:sp>
        <p:nvSpPr>
          <p:cNvPr id="394" name="Shape 394"/>
          <p:cNvSpPr/>
          <p:nvPr/>
        </p:nvSpPr>
        <p:spPr>
          <a:xfrm>
            <a:off x="6484750" y="4187750"/>
            <a:ext cx="1358100" cy="1061700"/>
          </a:xfrm>
          <a:prstGeom prst="rect">
            <a:avLst/>
          </a:prstGeom>
          <a:solidFill>
            <a:srgbClr val="EB7C2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26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9 às 19h30</a:t>
            </a:r>
          </a:p>
        </p:txBody>
      </p:sp>
      <p:sp>
        <p:nvSpPr>
          <p:cNvPr id="395" name="Shape 395"/>
          <p:cNvSpPr/>
          <p:nvPr/>
        </p:nvSpPr>
        <p:spPr>
          <a:xfrm>
            <a:off x="7932550" y="3044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SzPct val="61111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17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5  às 12h30</a:t>
            </a:r>
          </a:p>
        </p:txBody>
      </p:sp>
      <p:sp>
        <p:nvSpPr>
          <p:cNvPr id="396" name="Shape 396"/>
          <p:cNvSpPr/>
          <p:nvPr/>
        </p:nvSpPr>
        <p:spPr>
          <a:xfrm>
            <a:off x="7932550" y="4187750"/>
            <a:ext cx="1358100" cy="106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27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POST 10 às 12h30</a:t>
            </a:r>
          </a:p>
        </p:txBody>
      </p:sp>
      <p:sp>
        <p:nvSpPr>
          <p:cNvPr id="397" name="Shape 397"/>
          <p:cNvSpPr txBox="1"/>
          <p:nvPr/>
        </p:nvSpPr>
        <p:spPr>
          <a:xfrm rot="-5400000">
            <a:off x="684250" y="2640650"/>
            <a:ext cx="22002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da-DK" sz="24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OUTUBRO</a:t>
            </a:r>
          </a:p>
        </p:txBody>
      </p:sp>
      <p:sp>
        <p:nvSpPr>
          <p:cNvPr id="398" name="Shape 398"/>
          <p:cNvSpPr/>
          <p:nvPr/>
        </p:nvSpPr>
        <p:spPr>
          <a:xfrm>
            <a:off x="9380350" y="3044750"/>
            <a:ext cx="1358100" cy="2196000"/>
          </a:xfrm>
          <a:prstGeom prst="rect">
            <a:avLst/>
          </a:prstGeom>
          <a:solidFill>
            <a:srgbClr val="0091DD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SzPct val="61111"/>
              <a:buNone/>
            </a:pPr>
            <a:r>
              <a:rPr lang="da-DK" sz="1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28 - Dia do evento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cobertura ao vivo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399" name="Shape 399"/>
          <p:cNvSpPr/>
          <p:nvPr/>
        </p:nvSpPr>
        <p:spPr>
          <a:xfrm>
            <a:off x="10828150" y="3044750"/>
            <a:ext cx="1358100" cy="2196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SzPct val="61111"/>
              <a:buNone/>
            </a:pPr>
            <a:r>
              <a:rPr lang="da-DK" sz="1800" b="1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DIA 29 - Pós evento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agradecer e compartilhar cobertura fotográfica e da mídia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endParaRPr dirty="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Shape 4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00" cy="76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Shape 4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1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Shape 406"/>
          <p:cNvSpPr/>
          <p:nvPr/>
        </p:nvSpPr>
        <p:spPr>
          <a:xfrm>
            <a:off x="1119584" y="1415648"/>
            <a:ext cx="80181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A5CE37"/>
                </a:solidFill>
                <a:latin typeface="Play"/>
                <a:ea typeface="Play"/>
                <a:cs typeface="Play"/>
                <a:sym typeface="Play"/>
              </a:rPr>
              <a:t>Considerações Finais</a:t>
            </a:r>
          </a:p>
        </p:txBody>
      </p:sp>
      <p:sp>
        <p:nvSpPr>
          <p:cNvPr id="407" name="Shape 407"/>
          <p:cNvSpPr/>
          <p:nvPr/>
        </p:nvSpPr>
        <p:spPr>
          <a:xfrm>
            <a:off x="1119584" y="975728"/>
            <a:ext cx="149700" cy="149700"/>
          </a:xfrm>
          <a:prstGeom prst="ellipse">
            <a:avLst/>
          </a:prstGeom>
          <a:solidFill>
            <a:srgbClr val="A8CF45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/>
          <p:nvPr/>
        </p:nvSpPr>
        <p:spPr>
          <a:xfrm>
            <a:off x="1517890" y="941332"/>
            <a:ext cx="36129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  <p:sp>
        <p:nvSpPr>
          <p:cNvPr id="409" name="Shape 409"/>
          <p:cNvSpPr/>
          <p:nvPr/>
        </p:nvSpPr>
        <p:spPr>
          <a:xfrm>
            <a:off x="1279350" y="2720748"/>
            <a:ext cx="7336200" cy="2000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20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Através da construção de um Plano de Comunicação Integrada com diretrizes claras de comunicação </a:t>
            </a:r>
            <a:r>
              <a:rPr lang="da-DK" sz="20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institucional é </a:t>
            </a:r>
            <a:r>
              <a:rPr lang="da-DK" sz="20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possível dar mais autonomia para que o próprio TETO possa construir novas ações para a comunicação junto ao seu público. O principal ganho que acreditamos que este documento possibilita é o alinhamento e formalização de etapas imprescindíveis para a realização de um evento de sucesso e envolvido da sociedade civil na discussão da pobreza e o direito à cidadania.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1193158" y="1483275"/>
            <a:ext cx="4042453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D2F59"/>
                </a:solidFill>
                <a:latin typeface="Play"/>
                <a:ea typeface="Play"/>
                <a:cs typeface="Play"/>
                <a:sym typeface="Play"/>
              </a:rPr>
              <a:t>A Organização</a:t>
            </a:r>
          </a:p>
        </p:txBody>
      </p:sp>
      <p:sp>
        <p:nvSpPr>
          <p:cNvPr id="104" name="Shape 104"/>
          <p:cNvSpPr/>
          <p:nvPr/>
        </p:nvSpPr>
        <p:spPr>
          <a:xfrm>
            <a:off x="1193158" y="2960418"/>
            <a:ext cx="6188303" cy="33855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O TETO é uma organização não governamental internacional que trabalha para a superação da pobreza nas favelas mais precárias da América Latina, por meio da formação de jovens voluntários e da criação de vínculos entre eles e os moradores das comunidades. Criado em 1997, no Chile, o TETO está há 3 anos na Bahia, primeiro e único estado com atividades em operação no Norte-Nordeste, regiões mais pobres do país.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1193158" y="818072"/>
            <a:ext cx="149707" cy="149707"/>
          </a:xfrm>
          <a:prstGeom prst="ellipse">
            <a:avLst/>
          </a:prstGeom>
          <a:solidFill>
            <a:srgbClr val="ED2F5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6942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1584150" y="80881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Shape 414" descr="Uma imagem contendo texto  Descrição gerada com muito alta confianç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863637" cy="7562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1210029" y="1672835"/>
            <a:ext cx="2325958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A5CE37"/>
                </a:solidFill>
                <a:latin typeface="Play"/>
                <a:ea typeface="Play"/>
                <a:cs typeface="Play"/>
                <a:sym typeface="Play"/>
              </a:rPr>
              <a:t>O CASE</a:t>
            </a:r>
          </a:p>
        </p:txBody>
      </p:sp>
      <p:sp>
        <p:nvSpPr>
          <p:cNvPr id="114" name="Shape 114"/>
          <p:cNvSpPr/>
          <p:nvPr/>
        </p:nvSpPr>
        <p:spPr>
          <a:xfrm>
            <a:off x="1210029" y="3398996"/>
            <a:ext cx="6641198" cy="335476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Com o objetivo de agendar a temática da vulnerabilidade social em que ainda vivem milhões de famílias no estado, o TETO cria o Fórum de Cidadania e Pobreza, evento que reuniu, em suas duas primeiras edições, voluntários, moradores e estudantes na Bahia. </a:t>
            </a:r>
          </a:p>
          <a:p>
            <a:pPr marL="0" marR="0" lvl="0" indent="0" algn="just" rtl="0"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Visando ampliar o debate e tornar o evento mais estratégico, a equipe da ONG define que é hora de criar uma nova marca, com bandeiras fortes de comunicação: nasce então o </a:t>
            </a:r>
            <a:r>
              <a:rPr lang="da-DK" sz="2000" b="1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Cidade em Foco.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1210029" y="835195"/>
            <a:ext cx="149707" cy="149707"/>
          </a:xfrm>
          <a:prstGeom prst="ellipse">
            <a:avLst/>
          </a:prstGeom>
          <a:solidFill>
            <a:srgbClr val="A5CE37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26650" y="1655078"/>
            <a:ext cx="5975350" cy="7261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53596" y="25673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/>
          <p:nvPr/>
        </p:nvSpPr>
        <p:spPr>
          <a:xfrm>
            <a:off x="1584150" y="848567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 descr="Uma imagem contendo pessoa, criança, interior, grupo  Descrição gerada com muito alta confianç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"/>
            <a:ext cx="13863637" cy="756281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/>
          <p:nvPr/>
        </p:nvSpPr>
        <p:spPr>
          <a:xfrm>
            <a:off x="11808275" y="7030700"/>
            <a:ext cx="1825200" cy="4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Edição 2015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 descr="Uma imagem contendo pessoa, interior  Descrição gerada com alta confianç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"/>
            <a:ext cx="13863637" cy="756281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/>
          <p:nvPr/>
        </p:nvSpPr>
        <p:spPr>
          <a:xfrm>
            <a:off x="11808275" y="7030700"/>
            <a:ext cx="1825200" cy="45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Edição 2016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r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8729" y="-1306429"/>
            <a:ext cx="6276369" cy="7627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85127" y="6636517"/>
            <a:ext cx="11350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/>
          <p:nvPr/>
        </p:nvSpPr>
        <p:spPr>
          <a:xfrm>
            <a:off x="1119584" y="1415648"/>
            <a:ext cx="2808460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8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O Cenário</a:t>
            </a:r>
          </a:p>
        </p:txBody>
      </p:sp>
      <p:sp>
        <p:nvSpPr>
          <p:cNvPr id="138" name="Shape 138"/>
          <p:cNvSpPr/>
          <p:nvPr/>
        </p:nvSpPr>
        <p:spPr>
          <a:xfrm>
            <a:off x="1119584" y="2468205"/>
            <a:ext cx="8302710" cy="44319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lay"/>
              <a:buNone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 comunicação hoje é entendida pelas organizações como área fundamental para perpetuar um bom relacionamento com seus stakeholders, desde funcionários até os clientes e parceiros. No terceiro setor, contudo a área de comunicação ainda carece de investimento e equipe qualificadas para implementar as soluções desejadas.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Play"/>
              <a:buNone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O TETO como uma das principais entidades sociais da Bahia apresenta uma área de comunicação em estruturação, tendo em 2016 desenvolvido duas ferramentas importantes para o fortalecimento da marca: seu  </a:t>
            </a:r>
            <a:r>
              <a:rPr lang="da-DK" sz="1800" dirty="0" smtClean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arquétipo </a:t>
            </a: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e a Linha Comunicacional.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7F7F7F"/>
              </a:buClr>
              <a:buSzPct val="25000"/>
              <a:buFont typeface="Play"/>
              <a:buNone/>
            </a:pPr>
            <a:r>
              <a:rPr lang="da-DK" sz="1800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Para dar continuidade ao trabalho institucional que vem sendo desenvolvido, o projeto Cidade em Foco foi escolhido pela organização para ser o primeiro no portfólio social a contar com um Plano de Comunicação Estratégica. Isso demonstra um amadurecimento da ONG e o interesse em perpetuar boas práticas de comunicação organizacional.</a:t>
            </a:r>
          </a:p>
        </p:txBody>
      </p:sp>
      <p:sp>
        <p:nvSpPr>
          <p:cNvPr id="139" name="Shape 139"/>
          <p:cNvSpPr/>
          <p:nvPr/>
        </p:nvSpPr>
        <p:spPr>
          <a:xfrm>
            <a:off x="1119584" y="975728"/>
            <a:ext cx="149707" cy="149707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517890" y="941332"/>
            <a:ext cx="3612977" cy="2154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Uma imagem contendo pessoa, interior, parede, homem  Descrição gerada com muito alta confianç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7"/>
            <a:ext cx="13863637" cy="75628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/>
          <p:nvPr/>
        </p:nvSpPr>
        <p:spPr>
          <a:xfrm>
            <a:off x="1734207" y="2774731"/>
            <a:ext cx="5906813" cy="37856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a-DK" sz="32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“Comunicação é um ato de comunhão de ideias e o estabelecimento de um diálogo. Não é simplesmente uma transmissão de informações”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2000">
              <a:solidFill>
                <a:srgbClr val="FFFFFF"/>
              </a:solidFill>
              <a:latin typeface="Play"/>
              <a:ea typeface="Play"/>
              <a:cs typeface="Play"/>
              <a:sym typeface="Play"/>
            </a:endParaRP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da-DK" sz="200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(Margarida Kunsch)</a:t>
            </a:r>
          </a:p>
        </p:txBody>
      </p:sp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51602" y="6570979"/>
            <a:ext cx="537937" cy="654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228549" y="955525"/>
            <a:ext cx="149700" cy="149700"/>
          </a:xfrm>
          <a:prstGeom prst="ellipse">
            <a:avLst/>
          </a:prstGeom>
          <a:solidFill>
            <a:srgbClr val="EB7C23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85127" y="6636517"/>
            <a:ext cx="1135199" cy="4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1517890" y="941332"/>
            <a:ext cx="3612900" cy="215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40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TETO Brasil . TETO Bahia . Cidade em Foco </a:t>
            </a:r>
          </a:p>
        </p:txBody>
      </p:sp>
      <p:sp>
        <p:nvSpPr>
          <p:cNvPr id="155" name="Shape 155"/>
          <p:cNvSpPr/>
          <p:nvPr/>
        </p:nvSpPr>
        <p:spPr>
          <a:xfrm>
            <a:off x="1119584" y="1415648"/>
            <a:ext cx="37077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4000">
                <a:solidFill>
                  <a:srgbClr val="EB7C23"/>
                </a:solidFill>
                <a:latin typeface="Play"/>
                <a:ea typeface="Play"/>
                <a:cs typeface="Play"/>
                <a:sym typeface="Play"/>
              </a:rPr>
              <a:t>Etapas do plano</a:t>
            </a:r>
          </a:p>
        </p:txBody>
      </p:sp>
      <p:sp>
        <p:nvSpPr>
          <p:cNvPr id="156" name="Shape 156"/>
          <p:cNvSpPr/>
          <p:nvPr/>
        </p:nvSpPr>
        <p:spPr>
          <a:xfrm>
            <a:off x="882875" y="2470050"/>
            <a:ext cx="2303100" cy="3709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1088875" y="2741675"/>
            <a:ext cx="1860900" cy="312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OBJETIVO</a:t>
            </a:r>
          </a:p>
          <a:p>
            <a:pPr marL="15240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5240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 que se pretende atingir com tal comunicação.</a:t>
            </a:r>
          </a:p>
        </p:txBody>
      </p:sp>
      <p:sp>
        <p:nvSpPr>
          <p:cNvPr id="158" name="Shape 158"/>
          <p:cNvSpPr/>
          <p:nvPr/>
        </p:nvSpPr>
        <p:spPr>
          <a:xfrm>
            <a:off x="3321275" y="2470050"/>
            <a:ext cx="2303100" cy="370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3527275" y="2741675"/>
            <a:ext cx="1860900" cy="312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MENSAGEM</a:t>
            </a:r>
          </a:p>
          <a:p>
            <a:pPr marL="15240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5240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marL="152400" lvl="0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b="1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a-DK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O quê e como se pretende divulgar.</a:t>
            </a:r>
          </a:p>
        </p:txBody>
      </p:sp>
      <p:sp>
        <p:nvSpPr>
          <p:cNvPr id="160" name="Shape 160"/>
          <p:cNvSpPr/>
          <p:nvPr/>
        </p:nvSpPr>
        <p:spPr>
          <a:xfrm>
            <a:off x="5759675" y="2470050"/>
            <a:ext cx="2303100" cy="3709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5965675" y="2741675"/>
            <a:ext cx="1860900" cy="312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PÚBLICO</a:t>
            </a:r>
          </a:p>
          <a:p>
            <a:pPr marL="15240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5240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Quem se pretende atingir com tal comunicação.</a:t>
            </a:r>
          </a:p>
        </p:txBody>
      </p:sp>
      <p:sp>
        <p:nvSpPr>
          <p:cNvPr id="162" name="Shape 162"/>
          <p:cNvSpPr/>
          <p:nvPr/>
        </p:nvSpPr>
        <p:spPr>
          <a:xfrm>
            <a:off x="8198075" y="2470050"/>
            <a:ext cx="2303100" cy="37095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8404075" y="2741675"/>
            <a:ext cx="1860900" cy="4361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ESTRATÉGIA</a:t>
            </a:r>
          </a:p>
          <a:p>
            <a:pPr marL="15240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da-DK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Quais as ferramentas de comunicação eficazes para transmitir a mensagem e quando será aplicado.</a:t>
            </a:r>
          </a:p>
        </p:txBody>
      </p:sp>
      <p:sp>
        <p:nvSpPr>
          <p:cNvPr id="164" name="Shape 164"/>
          <p:cNvSpPr/>
          <p:nvPr/>
        </p:nvSpPr>
        <p:spPr>
          <a:xfrm>
            <a:off x="10636475" y="2470050"/>
            <a:ext cx="2303100" cy="3709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0842475" y="2741675"/>
            <a:ext cx="1860900" cy="312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CRONOGRAMA E ORÇAMENTO</a:t>
            </a:r>
          </a:p>
          <a:p>
            <a:pPr marL="15240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lt1"/>
              </a:solidFill>
              <a:latin typeface="Play"/>
              <a:ea typeface="Play"/>
              <a:cs typeface="Play"/>
              <a:sym typeface="Play"/>
            </a:endParaRPr>
          </a:p>
          <a:p>
            <a:pPr marL="15240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b="1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da-DK" sz="1800" dirty="0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rPr>
              <a:t>Quando acontecerá cada etapa e quanto custará o projeto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1828</Words>
  <Application>Microsoft Office PowerPoint</Application>
  <PresentationFormat>Personalizar</PresentationFormat>
  <Paragraphs>216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5" baseType="lpstr">
      <vt:lpstr>Arial</vt:lpstr>
      <vt:lpstr>Calibri</vt:lpstr>
      <vt:lpstr>Play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fesarmazo</dc:creator>
  <cp:lastModifiedBy>gabrig25</cp:lastModifiedBy>
  <cp:revision>4</cp:revision>
  <dcterms:modified xsi:type="dcterms:W3CDTF">2017-08-11T16:03:19Z</dcterms:modified>
</cp:coreProperties>
</file>